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image/jpeg" Extension="jpeg"/>
  <Default ContentType="application/vnd.openxmlformats-package.relationships+xml" Extension="rels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y="6858000" cx="12192000"/>
  <p:notesSz cx="6858000" cy="9144000"/>
  <p:defaultTextStyle>
    <a:defPPr lvl="0">
      <a:defRPr lang="es-EC"/>
    </a:defPPr>
    <a:lvl1pPr defTabSz="914400" eaLnBrk="1" hangingPunct="1" latinLnBrk="0" lvl="0" marL="0" rtl="0" algn="l">
      <a:defRPr kern="1200" sz="1800">
        <a:solidFill>
          <a:schemeClr val="tx1"/>
        </a:solidFill>
        <a:latin typeface="+mn-lt"/>
        <a:ea typeface="+mn-ea"/>
        <a:cs typeface="+mn-cs"/>
      </a:defRPr>
    </a:lvl1pPr>
    <a:lvl2pPr defTabSz="914400" eaLnBrk="1" hangingPunct="1" latinLnBrk="0" lvl="1" marL="457200" rtl="0" algn="l">
      <a:defRPr kern="1200" sz="1800">
        <a:solidFill>
          <a:schemeClr val="tx1"/>
        </a:solidFill>
        <a:latin typeface="+mn-lt"/>
        <a:ea typeface="+mn-ea"/>
        <a:cs typeface="+mn-cs"/>
      </a:defRPr>
    </a:lvl2pPr>
    <a:lvl3pPr defTabSz="914400" eaLnBrk="1" hangingPunct="1" latinLnBrk="0" lvl="2" marL="914400" rtl="0" algn="l">
      <a:defRPr kern="1200" sz="1800">
        <a:solidFill>
          <a:schemeClr val="tx1"/>
        </a:solidFill>
        <a:latin typeface="+mn-lt"/>
        <a:ea typeface="+mn-ea"/>
        <a:cs typeface="+mn-cs"/>
      </a:defRPr>
    </a:lvl3pPr>
    <a:lvl4pPr defTabSz="914400" eaLnBrk="1" hangingPunct="1" latinLnBrk="0" lvl="3" marL="1371600" rtl="0" algn="l">
      <a:defRPr kern="1200" sz="1800">
        <a:solidFill>
          <a:schemeClr val="tx1"/>
        </a:solidFill>
        <a:latin typeface="+mn-lt"/>
        <a:ea typeface="+mn-ea"/>
        <a:cs typeface="+mn-cs"/>
      </a:defRPr>
    </a:lvl4pPr>
    <a:lvl5pPr defTabSz="914400" eaLnBrk="1" hangingPunct="1" latinLnBrk="0" lvl="4" marL="1828800" rtl="0" algn="l">
      <a:defRPr kern="1200" sz="1800">
        <a:solidFill>
          <a:schemeClr val="tx1"/>
        </a:solidFill>
        <a:latin typeface="+mn-lt"/>
        <a:ea typeface="+mn-ea"/>
        <a:cs typeface="+mn-cs"/>
      </a:defRPr>
    </a:lvl5pPr>
    <a:lvl6pPr defTabSz="914400" eaLnBrk="1" hangingPunct="1" latinLnBrk="0" lvl="5" marL="2286000" rtl="0" algn="l">
      <a:defRPr kern="1200" sz="1800">
        <a:solidFill>
          <a:schemeClr val="tx1"/>
        </a:solidFill>
        <a:latin typeface="+mn-lt"/>
        <a:ea typeface="+mn-ea"/>
        <a:cs typeface="+mn-cs"/>
      </a:defRPr>
    </a:lvl6pPr>
    <a:lvl7pPr defTabSz="914400" eaLnBrk="1" hangingPunct="1" latinLnBrk="0" lvl="6" marL="2743200" rtl="0" algn="l">
      <a:defRPr kern="1200" sz="1800">
        <a:solidFill>
          <a:schemeClr val="tx1"/>
        </a:solidFill>
        <a:latin typeface="+mn-lt"/>
        <a:ea typeface="+mn-ea"/>
        <a:cs typeface="+mn-cs"/>
      </a:defRPr>
    </a:lvl7pPr>
    <a:lvl8pPr defTabSz="914400" eaLnBrk="1" hangingPunct="1" latinLnBrk="0" lvl="7" marL="3200400" rtl="0" algn="l">
      <a:defRPr kern="1200" sz="1800">
        <a:solidFill>
          <a:schemeClr val="tx1"/>
        </a:solidFill>
        <a:latin typeface="+mn-lt"/>
        <a:ea typeface="+mn-ea"/>
        <a:cs typeface="+mn-cs"/>
      </a:defRPr>
    </a:lvl8pPr>
    <a:lvl9pPr defTabSz="914400" eaLnBrk="1" hangingPunct="1" latinLnBrk="0" lvl="8" marL="3657600" rtl="0" algn="l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1.xml"/><Relationship Id="rId3" Type="http://schemas.openxmlformats.org/officeDocument/2006/relationships/slideMaster" Target="slideMasters/slideMaster1.xml"/><Relationship Id="rId4" Type="http://schemas.openxmlformats.org/officeDocument/2006/relationships/slide" Target="slides/slide1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2" Type="http://schemas.openxmlformats.org/officeDocument/2006/relationships/slide" Target="slides/slide9.xml"/><Relationship Id="rId9" Type="http://schemas.openxmlformats.org/officeDocument/2006/relationships/slide" Target="slides/slide6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7/29/2023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735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7/29/2023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967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7/29/2023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691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7/29/2023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105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7/29/2023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178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7/29/2023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94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7/29/2023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611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7/29/2023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315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7/29/2023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319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898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160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007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3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67" name="Google Shape;67;p1"/>
          <p:cNvSpPr txBox="1"/>
          <p:nvPr>
            <p:ph type="ctrTitle"/>
          </p:nvPr>
        </p:nvSpPr>
        <p:spPr>
          <a:xfrm>
            <a:off x="5289754" y="639097"/>
            <a:ext cx="6253200" cy="3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Garamond"/>
              <a:buNone/>
            </a:pPr>
            <a:r>
              <a:rPr lang="es-EC"/>
              <a:t>Cesa web</a:t>
            </a:r>
            <a:endParaRPr/>
          </a:p>
        </p:txBody>
      </p:sp>
      <p:sp>
        <p:nvSpPr>
          <p:cNvPr id="68" name="Google Shape;68;p1"/>
          <p:cNvSpPr txBox="1"/>
          <p:nvPr>
            <p:ph idx="1" type="subTitle"/>
          </p:nvPr>
        </p:nvSpPr>
        <p:spPr>
          <a:xfrm>
            <a:off x="5289753" y="4672739"/>
            <a:ext cx="6269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>
              <a:solidFill>
                <a:srgbClr val="262626"/>
              </a:solidFill>
            </a:endParaRPr>
          </a:p>
        </p:txBody>
      </p:sp>
      <p:pic>
        <p:nvPicPr>
          <p:cNvPr descr="Vista de ángulo reducido de las nubes en el cielo" id="69" name="Google Shape;69;p1"/>
          <p:cNvPicPr preferRelativeResize="0"/>
          <p:nvPr/>
        </p:nvPicPr>
        <p:blipFill rotWithShape="1">
          <a:blip r:embed="rId2">
            <a:alphaModFix/>
          </a:blip>
          <a:srcRect b="0" l="26722" r="28161" t="0"/>
          <a:stretch/>
        </p:blipFill>
        <p:spPr>
          <a:xfrm>
            <a:off x="-1" y="1"/>
            <a:ext cx="4635315" cy="6857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Google Shape;70;p1"/>
          <p:cNvCxnSpPr/>
          <p:nvPr/>
        </p:nvCxnSpPr>
        <p:spPr>
          <a:xfrm>
            <a:off x="5427754" y="4498925"/>
            <a:ext cx="563610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descr="Una persona con ensalada&#10;&#10;Descripción generada automáticamente" id="73" name="Google Shape;7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39507" y="643538"/>
            <a:ext cx="7114086" cy="3557043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"/>
          <p:cNvSpPr/>
          <p:nvPr/>
        </p:nvSpPr>
        <p:spPr>
          <a:xfrm>
            <a:off x="1507" y="4554906"/>
            <a:ext cx="12189000" cy="2303100"/>
          </a:xfrm>
          <a:prstGeom prst="rect">
            <a:avLst/>
          </a:prstGeom>
          <a:solidFill>
            <a:srgbClr val="BA9C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2"/>
          <p:cNvSpPr txBox="1"/>
          <p:nvPr>
            <p:ph type="title"/>
          </p:nvPr>
        </p:nvSpPr>
        <p:spPr>
          <a:xfrm>
            <a:off x="633998" y="4905301"/>
            <a:ext cx="1857600" cy="13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aramond"/>
              <a:buNone/>
            </a:pPr>
            <a:r>
              <a:rPr lang="es-EC" sz="4000">
                <a:solidFill>
                  <a:srgbClr val="FFFFFF"/>
                </a:solidFill>
              </a:rPr>
              <a:t>Home</a:t>
            </a:r>
            <a:endParaRPr/>
          </a:p>
        </p:txBody>
      </p:sp>
      <p:cxnSp>
        <p:nvCxnSpPr>
          <p:cNvPr id="76" name="Google Shape;76;p2"/>
          <p:cNvCxnSpPr/>
          <p:nvPr/>
        </p:nvCxnSpPr>
        <p:spPr>
          <a:xfrm>
            <a:off x="5820770" y="5247564"/>
            <a:ext cx="0" cy="873600"/>
          </a:xfrm>
          <a:prstGeom prst="straightConnector1">
            <a:avLst/>
          </a:prstGeom>
          <a:noFill/>
          <a:ln cap="flat" cmpd="sng" w="19050">
            <a:solidFill>
              <a:srgbClr val="BA9C8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" name="Google Shape;77;p2"/>
          <p:cNvSpPr txBox="1"/>
          <p:nvPr>
            <p:ph idx="1" type="body"/>
          </p:nvPr>
        </p:nvSpPr>
        <p:spPr>
          <a:xfrm>
            <a:off x="2801923" y="4905300"/>
            <a:ext cx="87561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EC">
                <a:solidFill>
                  <a:srgbClr val="FFFFFF"/>
                </a:solidFill>
              </a:rPr>
              <a:t>Página principal con información elemental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descr="Una tienda de fruta&#10;&#10;Descripción generada automáticamente" id="80" name="Google Shape;80;p3"/>
          <p:cNvPicPr preferRelativeResize="0"/>
          <p:nvPr/>
        </p:nvPicPr>
        <p:blipFill rotWithShape="1">
          <a:blip r:embed="rId2">
            <a:alphaModFix/>
          </a:blip>
          <a:srcRect b="0" l="45936" r="13813" t="0"/>
          <a:stretch/>
        </p:blipFill>
        <p:spPr>
          <a:xfrm>
            <a:off x="20" y="10"/>
            <a:ext cx="4580078" cy="64007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Google Shape;81;p3"/>
          <p:cNvCxnSpPr/>
          <p:nvPr/>
        </p:nvCxnSpPr>
        <p:spPr>
          <a:xfrm>
            <a:off x="5242903" y="1917852"/>
            <a:ext cx="594360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2" name="Google Shape;82;p3"/>
          <p:cNvSpPr txBox="1"/>
          <p:nvPr>
            <p:ph idx="1" type="body"/>
          </p:nvPr>
        </p:nvSpPr>
        <p:spPr>
          <a:xfrm>
            <a:off x="5172074" y="2108201"/>
            <a:ext cx="5983500" cy="3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EC"/>
              <a:t>Pestaña de Juntas de administrativas de Agua Potable</a:t>
            </a:r>
            <a:endParaRPr/>
          </a:p>
        </p:txBody>
      </p:sp>
      <p:sp>
        <p:nvSpPr>
          <p:cNvPr id="83" name="Google Shape;83;p3"/>
          <p:cNvSpPr/>
          <p:nvPr/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947BC3-A506-A289-643C-011F04EE2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6870" y="634946"/>
            <a:ext cx="3971985" cy="1450757"/>
          </a:xfrm>
        </p:spPr>
        <p:txBody>
          <a:bodyPr>
            <a:normAutofit fontScale="90000"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s-EC" dirty="0"/>
              <a:t>Información general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535981-0C08-3C62-B41D-FAD54F0D8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8422" y="2424214"/>
            <a:ext cx="4072654" cy="3461658"/>
          </a:xfrm>
        </p:spPr>
        <p:txBody>
          <a:bodyPr>
            <a:normAutofit/>
          </a:bodyPr>
          <a:lstStyle/>
          <a:p>
            <a:endParaRPr lang="es-EC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F4B8725-CD7E-2941-9192-4CC45F936D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6" t="9418" r="16399" b="11683"/>
          <a:stretch/>
        </p:blipFill>
        <p:spPr>
          <a:xfrm>
            <a:off x="88716" y="1574828"/>
            <a:ext cx="6991592" cy="415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49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2"/>
    </mc:Choice>
    <mc:Fallback>
      <p:transition spd="slow" advTm="55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0861964-D86C-4A50-8F6D-B466384A6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BA51DA5-C86E-F8C3-310F-639EE321D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 fontScale="90000"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s-EC" dirty="0"/>
              <a:t>Padrón de usuarios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3912ECF-F30D-7261-593F-9F84000160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64" t="8227" r="5612" b="2411"/>
          <a:stretch/>
        </p:blipFill>
        <p:spPr>
          <a:xfrm>
            <a:off x="176799" y="1093250"/>
            <a:ext cx="7514211" cy="427641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54A678E-8F30-4E92-A5BF-F5D03D011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8967" y="2246569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4BB9DE-5919-8DC2-39FF-5A69995F3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407436"/>
            <a:ext cx="3690257" cy="3461658"/>
          </a:xfrm>
        </p:spPr>
        <p:txBody>
          <a:bodyPr>
            <a:normAutofit/>
          </a:bodyPr>
          <a:lstStyle/>
          <a:p>
            <a:endParaRPr lang="es-EC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BDE551-930A-4FE1-8434-09824E32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18580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4"/>
    </mc:Choice>
    <mc:Fallback>
      <p:transition spd="slow" advTm="84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5E1B828-37BA-6987-2E9E-3BB73DC94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C" sz="4000" dirty="0"/>
              <a:t>Esquema del sistema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E67C7B-A566-66EE-944E-9C9ED66A9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endParaRPr lang="es-EC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74DAB0F-7370-B6D2-91FA-A5030602DC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09" t="8163" r="14680" b="7512"/>
          <a:stretch/>
        </p:blipFill>
        <p:spPr>
          <a:xfrm>
            <a:off x="4700049" y="496110"/>
            <a:ext cx="7195698" cy="448445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15594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3"/>
    </mc:Choice>
    <mc:Fallback>
      <p:transition spd="slow" advTm="49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0861964-D86C-4A50-8F6D-B466384A6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99DC090-FD71-31AD-47DF-917D249F9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s-EC" dirty="0"/>
              <a:t>Estatuto</a:t>
            </a:r>
          </a:p>
        </p:txBody>
      </p:sp>
      <p:pic>
        <p:nvPicPr>
          <p:cNvPr id="5" name="Imagen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4C9180FB-6789-3D9D-60E6-6FB5EA198F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" t="8472" r="17871" b="1087"/>
          <a:stretch/>
        </p:blipFill>
        <p:spPr>
          <a:xfrm>
            <a:off x="633999" y="1192293"/>
            <a:ext cx="6583227" cy="4209982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54A678E-8F30-4E92-A5BF-F5D03D011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8967" y="2246569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949763-4593-4031-49DE-128A9E1B5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407436"/>
            <a:ext cx="3690257" cy="3461658"/>
          </a:xfrm>
        </p:spPr>
        <p:txBody>
          <a:bodyPr>
            <a:normAutofit/>
          </a:bodyPr>
          <a:lstStyle/>
          <a:p>
            <a:endParaRPr lang="es-EC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BDE551-930A-4FE1-8434-09824E32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7603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8"/>
    </mc:Choice>
    <mc:Fallback>
      <p:transition spd="slow" advTm="53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FDCB2D2-2879-7186-6250-67419ED8AC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" t="7801" r="971"/>
          <a:stretch/>
        </p:blipFill>
        <p:spPr>
          <a:xfrm>
            <a:off x="0" y="0"/>
            <a:ext cx="12070502" cy="6439711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8600" y="1238442"/>
            <a:ext cx="3635926" cy="43557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CEF2EB0-51AF-2C64-D2EE-7A31DD1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9772" y="1419273"/>
            <a:ext cx="3153580" cy="1358188"/>
          </a:xfrm>
        </p:spPr>
        <p:txBody>
          <a:bodyPr>
            <a:normAutofit fontScale="90000"/>
          </a:bodyPr>
          <a:lstStyle/>
          <a:p>
            <a:r>
              <a:rPr lang="es-EC" sz="3600" dirty="0">
                <a:solidFill>
                  <a:schemeClr val="tx1"/>
                </a:solidFill>
              </a:rPr>
              <a:t>Sistema de gestión de riesgos</a:t>
            </a:r>
          </a:p>
        </p:txBody>
      </p:sp>
      <p:cxnSp>
        <p:nvCxnSpPr>
          <p:cNvPr id="61" name="!!Straight Connector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27643" y="2865016"/>
            <a:ext cx="2926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Marcador de contenido 2">
            <a:extLst>
              <a:ext uri="{FF2B5EF4-FFF2-40B4-BE49-F238E27FC236}">
                <a16:creationId xmlns:a16="http://schemas.microsoft.com/office/drawing/2014/main" id="{62657422-A6C7-AE12-C692-16D3C8894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9772" y="2978254"/>
            <a:ext cx="3153580" cy="2444238"/>
          </a:xfrm>
        </p:spPr>
        <p:txBody>
          <a:bodyPr>
            <a:normAutofit/>
          </a:bodyPr>
          <a:lstStyle/>
          <a:p>
            <a:endParaRPr lang="es-EC" sz="1600" dirty="0">
              <a:solidFill>
                <a:schemeClr val="tx1"/>
              </a:solidFill>
            </a:endParaRPr>
          </a:p>
        </p:txBody>
      </p:sp>
      <p:sp>
        <p:nvSpPr>
          <p:cNvPr id="63" name="Rectangle 57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59844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2"/>
    </mc:Choice>
    <mc:Fallback>
      <p:transition spd="slow" advTm="50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BA9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70C23B4-DB55-B5BB-C030-2F2692118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58" y="276837"/>
            <a:ext cx="3733100" cy="1118905"/>
          </a:xfrm>
        </p:spPr>
        <p:txBody>
          <a:bodyPr>
            <a:normAutofit/>
          </a:bodyPr>
          <a:lstStyle/>
          <a:p>
            <a:pPr algn="ctr"/>
            <a:r>
              <a:rPr lang="es-EC" sz="3000" dirty="0">
                <a:solidFill>
                  <a:srgbClr val="FFFFFF"/>
                </a:solidFill>
              </a:rPr>
              <a:t>CURSOS SENSIBILIAZACIÓN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252206-4004-047B-8706-92A8571EF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226" y="1457415"/>
            <a:ext cx="3397541" cy="5161499"/>
          </a:xfrm>
        </p:spPr>
        <p:txBody>
          <a:bodyPr>
            <a:normAutofit/>
          </a:bodyPr>
          <a:lstStyle/>
          <a:p>
            <a:r>
              <a:rPr lang="es-EC" sz="1800" dirty="0">
                <a:solidFill>
                  <a:srgbClr val="FFFFFF"/>
                </a:solidFill>
              </a:rPr>
              <a:t>El usuario puede acceder a los cursos de sensibilización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45DE01B-E75D-1911-5165-7E8395B1F6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7" t="8081" r="4219"/>
          <a:stretch/>
        </p:blipFill>
        <p:spPr>
          <a:xfrm>
            <a:off x="4085617" y="1274323"/>
            <a:ext cx="8025771" cy="447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34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9"/>
    </mc:Choice>
    <mc:Fallback>
      <p:transition spd="slow" advTm="609"/>
    </mc:Fallback>
  </mc:AlternateContent>
</p:sld>
</file>

<file path=ppt/theme/theme1.xml><?xml version="1.0" encoding="utf-8"?>
<a:theme xmlns:a="http://schemas.openxmlformats.org/drawingml/2006/main" name="RetrospectVTI">
  <a:themeElements>
    <a:clrScheme name="AnalogousFromLightSeedLeftStep">
      <a:dk1>
        <a:srgbClr val="000000"/>
      </a:dk1>
      <a:lt1>
        <a:srgbClr val="FFFFFF"/>
      </a:lt1>
      <a:dk2>
        <a:srgbClr val="243241"/>
      </a:dk2>
      <a:lt2>
        <a:srgbClr val="E2E5E8"/>
      </a:lt2>
      <a:accent1>
        <a:srgbClr val="BA9C80"/>
      </a:accent1>
      <a:accent2>
        <a:srgbClr val="BA827F"/>
      </a:accent2>
      <a:accent3>
        <a:srgbClr val="C594A6"/>
      </a:accent3>
      <a:accent4>
        <a:srgbClr val="BA7FAD"/>
      </a:accent4>
      <a:accent5>
        <a:srgbClr val="BC94C5"/>
      </a:accent5>
      <a:accent6>
        <a:srgbClr val="967FBA"/>
      </a:accent6>
      <a:hlink>
        <a:srgbClr val="5E85A8"/>
      </a:hlink>
      <a:folHlink>
        <a:srgbClr val="7F7F7F"/>
      </a:folHlink>
    </a:clrScheme>
    <a:fontScheme name="Retrospect">
      <a:majorFont>
        <a:latin typeface="Garamond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